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41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42"/>
    <p:restoredTop sz="93819"/>
  </p:normalViewPr>
  <p:slideViewPr>
    <p:cSldViewPr snapToGrid="0" snapToObjects="1">
      <p:cViewPr varScale="1">
        <p:scale>
          <a:sx n="102" d="100"/>
          <a:sy n="102" d="100"/>
        </p:scale>
        <p:origin x="96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3B178C-37ED-B74A-A00D-149289060B12}" type="datetimeFigureOut">
              <a:rPr lang="en-US" smtClean="0"/>
              <a:t>4/22/20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9563A1-AD51-5346-96EE-949588C9FFF8}" type="slidenum">
              <a:rPr lang="en-US" smtClean="0"/>
              <a:t>‹#›</a:t>
            </a:fld>
            <a:endParaRPr lang="en-US"/>
          </a:p>
        </p:txBody>
      </p:sp>
    </p:spTree>
    <p:extLst>
      <p:ext uri="{BB962C8B-B14F-4D97-AF65-F5344CB8AC3E}">
        <p14:creationId xmlns:p14="http://schemas.microsoft.com/office/powerpoint/2010/main" val="279187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Today’s activity </a:t>
            </a:r>
            <a:r>
              <a:rPr lang="en-US" dirty="0"/>
              <a:t>focuses</a:t>
            </a:r>
            <a:r>
              <a:rPr lang="en-US" sz="1200" b="0" i="0" u="none" strike="noStrike" cap="none" dirty="0">
                <a:solidFill>
                  <a:schemeClr val="dk1"/>
                </a:solidFill>
                <a:latin typeface="Calibri"/>
                <a:ea typeface="Calibri"/>
                <a:cs typeface="Calibri"/>
                <a:sym typeface="Calibri"/>
              </a:rPr>
              <a:t> on learning about the Holocaust through primary source material. </a:t>
            </a:r>
            <a:r>
              <a:rPr lang="en-US" dirty="0"/>
              <a:t> </a:t>
            </a:r>
            <a:endParaRPr dirty="0"/>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56373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First, let’s review a few factors. Let’s start with what the Holocaust i</a:t>
            </a:r>
            <a:r>
              <a:rPr lang="en-US"/>
              <a:t>s</a:t>
            </a:r>
            <a:r>
              <a:rPr lang="en-US" sz="1200" b="0" i="0" u="none" strike="noStrike" cap="none">
                <a:solidFill>
                  <a:schemeClr val="dk1"/>
                </a:solidFill>
                <a:latin typeface="Calibri"/>
                <a:ea typeface="Calibri"/>
                <a:cs typeface="Calibri"/>
                <a:sym typeface="Calibri"/>
              </a:rPr>
              <a:t>.</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(Read slides) </a:t>
            </a:r>
            <a:r>
              <a:rPr lang="en-US"/>
              <a:t> </a:t>
            </a:r>
            <a:endParaRPr/>
          </a:p>
        </p:txBody>
      </p:sp>
      <p:sp>
        <p:nvSpPr>
          <p:cNvPr id="115" name="Google Shape;11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275939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Brady family lived in Nove Mesto, a town in Czechoslovakia. </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 Sudetenland, a German-speaking region of Czechoslovakia had been annexed by Germany in 1938 (Map on left). </a:t>
            </a:r>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Then in March 1939 Germany invaded the entire country and life changed dramatically for the Jewish communities and as you will see today, for the Brady family. </a:t>
            </a:r>
            <a:r>
              <a:rPr lang="en-US"/>
              <a:t> </a:t>
            </a:r>
            <a:endParaRPr/>
          </a:p>
        </p:txBody>
      </p:sp>
      <p:sp>
        <p:nvSpPr>
          <p:cNvPr id="124" name="Google Shape;12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527221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You will have a vocabulary list on your tables in case there are some specific words related to the Holocaust that you are not familiar with- however if there are other</a:t>
            </a:r>
            <a:r>
              <a:rPr lang="en-US"/>
              <a:t> words you are unsure of,</a:t>
            </a:r>
            <a:r>
              <a:rPr lang="en-US" sz="1200" b="0" i="0" u="none" strike="noStrike" cap="none">
                <a:solidFill>
                  <a:schemeClr val="dk1"/>
                </a:solidFill>
                <a:latin typeface="Calibri"/>
                <a:ea typeface="Calibri"/>
                <a:cs typeface="Calibri"/>
                <a:sym typeface="Calibri"/>
              </a:rPr>
              <a:t>, please ask. </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Today is also about working with the sources that historians use when they write about history. Historians, authors and filmmakers often work with primary source material (see definition). Today you will have replica copies of primary and secondary source materials </a:t>
            </a:r>
            <a:r>
              <a:rPr lang="en-US"/>
              <a:t>(see definition)</a:t>
            </a:r>
            <a:r>
              <a:rPr lang="en-US" sz="1200" b="0" i="0" u="none" strike="noStrike" cap="none">
                <a:solidFill>
                  <a:schemeClr val="dk1"/>
                </a:solidFill>
                <a:latin typeface="Calibri"/>
                <a:ea typeface="Calibri"/>
                <a:cs typeface="Calibri"/>
                <a:sym typeface="Calibri"/>
              </a:rPr>
              <a:t>. Museums often work with all of these materials including art</a:t>
            </a:r>
            <a:r>
              <a:rPr lang="en-US"/>
              <a:t>i</a:t>
            </a:r>
            <a:r>
              <a:rPr lang="en-US" sz="1200" b="0" i="0" u="none" strike="noStrike" cap="none">
                <a:solidFill>
                  <a:schemeClr val="dk1"/>
                </a:solidFill>
                <a:latin typeface="Calibri"/>
                <a:ea typeface="Calibri"/>
                <a:cs typeface="Calibri"/>
                <a:sym typeface="Calibri"/>
              </a:rPr>
              <a:t>facts, which are objects from a specific time period that are of unique historical or cultural interest. </a:t>
            </a:r>
            <a:endParaRPr/>
          </a:p>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When you complete the activity tasks, keep in mind the difference between </a:t>
            </a:r>
            <a:r>
              <a:rPr lang="en-US" b="1"/>
              <a:t>o</a:t>
            </a:r>
            <a:r>
              <a:rPr lang="en-US" sz="1200" b="1" i="0" u="none" strike="noStrike" cap="none">
                <a:solidFill>
                  <a:schemeClr val="dk1"/>
                </a:solidFill>
              </a:rPr>
              <a:t>pinions</a:t>
            </a:r>
            <a:r>
              <a:rPr lang="en-US"/>
              <a:t>, </a:t>
            </a:r>
            <a:r>
              <a:rPr lang="en-US" b="1"/>
              <a:t>f</a:t>
            </a:r>
            <a:r>
              <a:rPr lang="en-US" sz="1200" b="1" i="0" u="none" strike="noStrike" cap="none">
                <a:solidFill>
                  <a:schemeClr val="dk1"/>
                </a:solidFill>
              </a:rPr>
              <a:t>acts</a:t>
            </a:r>
            <a:r>
              <a:rPr lang="en-US"/>
              <a:t> and</a:t>
            </a:r>
            <a:r>
              <a:rPr lang="en-US" sz="1200" b="0" i="0" u="none" strike="noStrike" cap="none">
                <a:solidFill>
                  <a:schemeClr val="dk1"/>
                </a:solidFill>
                <a:latin typeface="Calibri"/>
                <a:ea typeface="Calibri"/>
                <a:cs typeface="Calibri"/>
                <a:sym typeface="Calibri"/>
              </a:rPr>
              <a:t> </a:t>
            </a:r>
            <a:r>
              <a:rPr lang="en-US" b="1"/>
              <a:t>i</a:t>
            </a:r>
            <a:r>
              <a:rPr lang="en-US" sz="1200" b="1" i="0" u="none" strike="noStrike" cap="none">
                <a:solidFill>
                  <a:schemeClr val="dk1"/>
                </a:solidFill>
              </a:rPr>
              <a:t>nterpretations</a:t>
            </a:r>
            <a:r>
              <a:rPr lang="en-US" sz="1200" b="0" i="0" u="none" strike="noStrike" cap="none">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a:t>Let’s take the example of the document/image on this slide:</a:t>
            </a:r>
            <a:endParaRPr/>
          </a:p>
          <a:p>
            <a:pPr marL="0" lvl="0" indent="0" algn="l" rtl="0">
              <a:lnSpc>
                <a:spcPct val="100000"/>
              </a:lnSpc>
              <a:spcBef>
                <a:spcPts val="0"/>
              </a:spcBef>
              <a:spcAft>
                <a:spcPts val="0"/>
              </a:spcAft>
              <a:buSzPts val="1400"/>
              <a:buNone/>
            </a:pP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This item is strange looking (</a:t>
            </a:r>
            <a:r>
              <a:rPr lang="en-US" b="1"/>
              <a:t>Opinion</a:t>
            </a:r>
            <a:r>
              <a:rPr lang="en-US"/>
              <a:t>)</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This item has a red J, is written in a language that is not English, and has 2 Nazi symbols (one appears printed on the document and the other seems stamped (</a:t>
            </a:r>
            <a:r>
              <a:rPr lang="en-US" b="1"/>
              <a:t>Statement of facts</a:t>
            </a:r>
            <a:r>
              <a:rPr lang="en-US"/>
              <a:t>)</a:t>
            </a:r>
            <a:endParaRPr/>
          </a:p>
          <a:p>
            <a:pPr marL="228600" lvl="0" indent="-228600" algn="l" rtl="0">
              <a:lnSpc>
                <a:spcPct val="100000"/>
              </a:lnSpc>
              <a:spcBef>
                <a:spcPts val="0"/>
              </a:spcBef>
              <a:spcAft>
                <a:spcPts val="0"/>
              </a:spcAft>
              <a:buClr>
                <a:schemeClr val="dk1"/>
              </a:buClr>
              <a:buSzPts val="1200"/>
              <a:buFont typeface="Calibri"/>
              <a:buAutoNum type="arabicPeriod"/>
            </a:pPr>
            <a:r>
              <a:rPr lang="en-US"/>
              <a:t>This item is likely a passport or travel document from the time of Nazi Germany that belonged to a Jewish person– this is based on the red J which I know was used to identify Jewish passport holders, the Nazi stamp tells me is from the time of Nazi Germany, and the language it is written is German (Deutsches Reich means German Empire) (</a:t>
            </a:r>
            <a:r>
              <a:rPr lang="en-US" b="1"/>
              <a:t>Interpretation</a:t>
            </a:r>
            <a:r>
              <a:rPr lang="en-US"/>
              <a:t>)</a:t>
            </a:r>
            <a:endParaRPr/>
          </a:p>
          <a:p>
            <a:pPr marL="228600" lvl="0" indent="-152400" algn="l" rtl="0">
              <a:lnSpc>
                <a:spcPct val="100000"/>
              </a:lnSpc>
              <a:spcBef>
                <a:spcPts val="0"/>
              </a:spcBef>
              <a:spcAft>
                <a:spcPts val="0"/>
              </a:spcAft>
              <a:buClr>
                <a:schemeClr val="dk1"/>
              </a:buClr>
              <a:buSzPts val="1200"/>
              <a:buFont typeface="Calibri"/>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132" name="Google Shape;1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27920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looking at another document from the same era, here are some points to keep in mind as you go about discovering the history:</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US"/>
              <a:t>Most Holocaust era documents were not written in English. What we have in books have been translated into English. Here is a copy of an original German-language document.</a:t>
            </a:r>
            <a:endParaRPr/>
          </a:p>
          <a:p>
            <a:pPr marL="171450" lvl="0" indent="-171450" algn="l" rtl="0">
              <a:lnSpc>
                <a:spcPct val="100000"/>
              </a:lnSpc>
              <a:spcBef>
                <a:spcPts val="0"/>
              </a:spcBef>
              <a:spcAft>
                <a:spcPts val="0"/>
              </a:spcAft>
              <a:buClr>
                <a:schemeClr val="dk1"/>
              </a:buClr>
              <a:buSzPts val="1200"/>
              <a:buFont typeface="Arial"/>
              <a:buChar char="•"/>
            </a:pPr>
            <a:r>
              <a:rPr lang="en-US"/>
              <a:t>Ask yourself questions such as: What language is it in? How can I find out what the words mean? </a:t>
            </a:r>
            <a:endParaRPr/>
          </a:p>
          <a:p>
            <a:pPr marL="171450" lvl="0" indent="-171450" algn="l" rtl="0">
              <a:lnSpc>
                <a:spcPct val="100000"/>
              </a:lnSpc>
              <a:spcBef>
                <a:spcPts val="0"/>
              </a:spcBef>
              <a:spcAft>
                <a:spcPts val="0"/>
              </a:spcAft>
              <a:buClr>
                <a:schemeClr val="dk1"/>
              </a:buClr>
              <a:buSzPts val="1200"/>
              <a:buFont typeface="Arial"/>
              <a:buChar char="•"/>
            </a:pPr>
            <a:r>
              <a:rPr lang="en-US"/>
              <a:t>Uncover the basic information first, this provides you with the foundational information that you will need to dig deeper into the history of the document.</a:t>
            </a:r>
            <a:endParaRPr/>
          </a:p>
          <a:p>
            <a:pPr marL="171450" lvl="0" indent="-171450" algn="l" rtl="0">
              <a:lnSpc>
                <a:spcPct val="100000"/>
              </a:lnSpc>
              <a:spcBef>
                <a:spcPts val="0"/>
              </a:spcBef>
              <a:spcAft>
                <a:spcPts val="0"/>
              </a:spcAft>
              <a:buClr>
                <a:schemeClr val="dk1"/>
              </a:buClr>
              <a:buSzPts val="1200"/>
              <a:buFont typeface="Arial"/>
              <a:buChar char="•"/>
            </a:pPr>
            <a:r>
              <a:rPr lang="en-US"/>
              <a:t>Hint: This document may be even more challenging to read, because it is written in a font no longer used- German gothic, or sometimes called Black Letter.</a:t>
            </a:r>
            <a:endParaRPr/>
          </a:p>
        </p:txBody>
      </p:sp>
      <p:sp>
        <p:nvSpPr>
          <p:cNvPr id="142" name="Google Shape;14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174377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The documents you will be looking at today were written in either German, Czech and in a few cases English. However, the Holocaust affected countries across all of Europe and into North Africa. </a:t>
            </a:r>
            <a:r>
              <a:rPr lang="en-US"/>
              <a:t>Historical documents could be written in as many as 20 languages. </a:t>
            </a:r>
            <a:r>
              <a:rPr lang="en-US" dirty="0"/>
              <a:t>Working with languages other than English is an important part of historical research.</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However, paper documents can only provide so much information – we also rely on photographs, film footage, newsreels and eye-witness accounts.</a:t>
            </a:r>
            <a:endParaRPr dirty="0"/>
          </a:p>
        </p:txBody>
      </p:sp>
      <p:sp>
        <p:nvSpPr>
          <p:cNvPr id="152" name="Google Shape;15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extLst>
      <p:ext uri="{BB962C8B-B14F-4D97-AF65-F5344CB8AC3E}">
        <p14:creationId xmlns:p14="http://schemas.microsoft.com/office/powerpoint/2010/main" val="315452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Your task today is to uncover the story – or stories as documents and art</a:t>
            </a:r>
            <a:r>
              <a:rPr lang="en-US" dirty="0"/>
              <a:t>i</a:t>
            </a:r>
            <a:r>
              <a:rPr lang="en-US" sz="1200" b="0" i="0" u="none" strike="noStrike" cap="none" dirty="0">
                <a:solidFill>
                  <a:schemeClr val="dk1"/>
                </a:solidFill>
                <a:latin typeface="Calibri"/>
                <a:ea typeface="Calibri"/>
                <a:cs typeface="Calibri"/>
                <a:sym typeface="Calibri"/>
              </a:rPr>
              <a:t>facts can tell multiple stories from history. </a:t>
            </a:r>
            <a:endParaRPr dirty="0"/>
          </a:p>
          <a:p>
            <a:pPr marL="0" lvl="0" indent="0" algn="l" rtl="0">
              <a:lnSpc>
                <a:spcPct val="100000"/>
              </a:lnSpc>
              <a:spcBef>
                <a:spcPts val="0"/>
              </a:spcBef>
              <a:spcAft>
                <a:spcPts val="0"/>
              </a:spcAft>
              <a:buSzPts val="1400"/>
              <a:buNone/>
            </a:pPr>
            <a:endParaRPr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dirty="0"/>
              <a:t>I have divided you into four groups. Work with each other to complete today's task.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Each group will go through the objects for one envelope on the website.</a:t>
            </a:r>
            <a:endParaRPr dirty="0"/>
          </a:p>
          <a:p>
            <a:pPr marL="0" lvl="0" indent="0" algn="l" rtl="0">
              <a:lnSpc>
                <a:spcPct val="100000"/>
              </a:lnSpc>
              <a:spcBef>
                <a:spcPts val="0"/>
              </a:spcBef>
              <a:spcAft>
                <a:spcPts val="0"/>
              </a:spcAft>
              <a:buSzPts val="1400"/>
              <a:buNone/>
            </a:pPr>
            <a:r>
              <a:rPr lang="en-US" dirty="0"/>
              <a:t>There are sheets with questions to answer as you examine the documents. </a:t>
            </a:r>
            <a:endParaRPr dirty="0"/>
          </a:p>
          <a:p>
            <a:pPr marL="0" lvl="0" indent="0" algn="l" rtl="0">
              <a:lnSpc>
                <a:spcPct val="100000"/>
              </a:lnSpc>
              <a:spcBef>
                <a:spcPts val="0"/>
              </a:spcBef>
              <a:spcAft>
                <a:spcPts val="0"/>
              </a:spcAft>
              <a:buSzPts val="1400"/>
              <a:buNone/>
            </a:pPr>
            <a:r>
              <a:rPr lang="en-US" dirty="0"/>
              <a:t>Keep in mind the challenges I discussed with you.</a:t>
            </a:r>
            <a:endParaRPr dirty="0"/>
          </a:p>
          <a:p>
            <a:pPr marL="0" lvl="0" indent="0" algn="l" rtl="0">
              <a:lnSpc>
                <a:spcPct val="100000"/>
              </a:lnSpc>
              <a:spcBef>
                <a:spcPts val="0"/>
              </a:spcBef>
              <a:spcAft>
                <a:spcPts val="0"/>
              </a:spcAft>
              <a:buSzPts val="1400"/>
              <a:buNone/>
            </a:pPr>
            <a:r>
              <a:rPr lang="en-US" dirty="0"/>
              <a:t>Consider how you can come up with answers to the questions you have about the objects.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I will give you 20 minutes for this portion.</a:t>
            </a:r>
            <a:endParaRPr dirty="0"/>
          </a:p>
          <a:p>
            <a:pPr marL="0" lvl="0" indent="0" algn="l" rtl="0">
              <a:lnSpc>
                <a:spcPct val="100000"/>
              </a:lnSpc>
              <a:spcBef>
                <a:spcPts val="0"/>
              </a:spcBef>
              <a:spcAft>
                <a:spcPts val="0"/>
              </a:spcAft>
              <a:buSzPts val="1400"/>
              <a:buNone/>
            </a:pPr>
            <a:r>
              <a:rPr lang="en-US" dirty="0"/>
              <a:t>I’ll check on your progress.</a:t>
            </a:r>
            <a:endParaRPr dirty="0"/>
          </a:p>
          <a:p>
            <a:pPr marL="0" lvl="0" indent="0" algn="l" rtl="0">
              <a:lnSpc>
                <a:spcPct val="100000"/>
              </a:lnSpc>
              <a:spcBef>
                <a:spcPts val="0"/>
              </a:spcBef>
              <a:spcAft>
                <a:spcPts val="0"/>
              </a:spcAft>
              <a:buSzPts val="1400"/>
              <a:buNone/>
            </a:pPr>
            <a:r>
              <a:rPr lang="en-US" dirty="0"/>
              <a:t>At the end, one or two people in your group will report back on what you have discovered about the objects in your envelope; including what questions you might still have.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Let’s begin!</a:t>
            </a:r>
            <a:endParaRPr dirty="0"/>
          </a:p>
        </p:txBody>
      </p:sp>
      <p:sp>
        <p:nvSpPr>
          <p:cNvPr id="161" name="Google Shape;16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150890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CA" sz="1200" b="0" i="0" u="none" strike="noStrike" cap="none" dirty="0">
                <a:solidFill>
                  <a:schemeClr val="dk1"/>
                </a:solidFill>
                <a:latin typeface="Calibri"/>
                <a:ea typeface="Calibri"/>
                <a:cs typeface="Calibri"/>
                <a:sym typeface="Calibri"/>
              </a:rPr>
              <a:t>Remember! You are history detectives today. See what you can learn just why looking at the objects. Do not go further into the site to find the answers. This means you are not allowed to click these arrows during this exercise. </a:t>
            </a:r>
            <a:endParaRPr dirty="0"/>
          </a:p>
          <a:p>
            <a:pPr marL="228600" lvl="0" indent="-152400" algn="l" rtl="0">
              <a:lnSpc>
                <a:spcPct val="100000"/>
              </a:lnSpc>
              <a:spcBef>
                <a:spcPts val="0"/>
              </a:spcBef>
              <a:spcAft>
                <a:spcPts val="0"/>
              </a:spcAft>
              <a:buClr>
                <a:schemeClr val="dk1"/>
              </a:buClr>
              <a:buSzPts val="1200"/>
              <a:buFont typeface="Calibri"/>
              <a:buNone/>
            </a:pPr>
            <a:endParaRPr dirty="0"/>
          </a:p>
          <a:p>
            <a:pPr marL="228600" lvl="0" indent="-152400" algn="l" rtl="0">
              <a:lnSpc>
                <a:spcPct val="100000"/>
              </a:lnSpc>
              <a:spcBef>
                <a:spcPts val="0"/>
              </a:spcBef>
              <a:spcAft>
                <a:spcPts val="0"/>
              </a:spcAft>
              <a:buClr>
                <a:schemeClr val="dk1"/>
              </a:buClr>
              <a:buSzPts val="1200"/>
              <a:buFont typeface="Calibri"/>
              <a:buNone/>
            </a:pPr>
            <a:endParaRPr dirty="0"/>
          </a:p>
        </p:txBody>
      </p:sp>
      <p:sp>
        <p:nvSpPr>
          <p:cNvPr id="132" name="Google Shape;13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074504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00EE-7773-E647-9B99-7CBE1FE02B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642DE9-977C-B14A-B9DC-6588522616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C24A14-67C8-1444-9F38-1296D24DCFE8}"/>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5" name="Footer Placeholder 4">
            <a:extLst>
              <a:ext uri="{FF2B5EF4-FFF2-40B4-BE49-F238E27FC236}">
                <a16:creationId xmlns:a16="http://schemas.microsoft.com/office/drawing/2014/main" id="{E378C321-4FD5-4D42-8E0E-9EA33E746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16227-983B-E046-9C29-B3F7251FE7A4}"/>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371564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283FB-599A-BC43-A96A-EDD89F2850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C99FF8-FC58-6440-B960-C426685CF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1A65C-2A60-FE4F-BCDD-4CAC2AFF56FE}"/>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5" name="Footer Placeholder 4">
            <a:extLst>
              <a:ext uri="{FF2B5EF4-FFF2-40B4-BE49-F238E27FC236}">
                <a16:creationId xmlns:a16="http://schemas.microsoft.com/office/drawing/2014/main" id="{FCDB9D53-C49C-564A-92C5-70E1C519E7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4661C4-41A7-0347-B280-87176DC510C1}"/>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98502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3193F7-B5EF-E046-AE1D-9173126160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97BC55-C272-3148-8B38-D6CBC461C1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A6EE58-283B-384D-AA5B-8FF9F9E4367C}"/>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5" name="Footer Placeholder 4">
            <a:extLst>
              <a:ext uri="{FF2B5EF4-FFF2-40B4-BE49-F238E27FC236}">
                <a16:creationId xmlns:a16="http://schemas.microsoft.com/office/drawing/2014/main" id="{2F74BB1F-AD81-1040-A2EF-6C0DEB95D7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BE25E-FA91-7944-89A6-CDE50FEE5341}"/>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235483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8B4B8-0945-B748-83C9-0C2204F36B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AAAB62-CA26-E44C-BFBF-AF9384CA74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93025-D7A3-2D43-B24F-76696F9D398A}"/>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5" name="Footer Placeholder 4">
            <a:extLst>
              <a:ext uri="{FF2B5EF4-FFF2-40B4-BE49-F238E27FC236}">
                <a16:creationId xmlns:a16="http://schemas.microsoft.com/office/drawing/2014/main" id="{FF969440-2908-024D-B420-FF204BB22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8817AF-14B7-8449-96C8-1BE44CE2D4A3}"/>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3722202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DD00B-26E0-7F45-9FA4-5271690AEE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F690E5-EF61-7F42-9628-23DE443F45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1BFEBF-0192-8F4A-BF9E-F17B7FD78DDE}"/>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5" name="Footer Placeholder 4">
            <a:extLst>
              <a:ext uri="{FF2B5EF4-FFF2-40B4-BE49-F238E27FC236}">
                <a16:creationId xmlns:a16="http://schemas.microsoft.com/office/drawing/2014/main" id="{5D3A8C8E-A99A-E34F-80C0-4A72B22876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A11BF-27F6-6444-89C0-21093FF9E31D}"/>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4174349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149D3-D32F-904B-AB3E-2734A7400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452FD-E81A-5D4E-9283-5457FFFBCE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674524-A1B1-064F-A75B-F9BA415AEB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8AB884-2B95-914E-9B17-1A5B30EFF05E}"/>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6" name="Footer Placeholder 5">
            <a:extLst>
              <a:ext uri="{FF2B5EF4-FFF2-40B4-BE49-F238E27FC236}">
                <a16:creationId xmlns:a16="http://schemas.microsoft.com/office/drawing/2014/main" id="{836BD481-E007-3E4E-955B-F387C131F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93D632-2D05-9647-B21C-F92BB4E4F74B}"/>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854639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CE1C7-1384-5549-8188-81BABE57C4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934B34-767D-CC4C-BD44-5A9FA91EA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07FAA-BC4E-0443-88A2-6243839E4B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DE7DDC-B875-7A44-9365-1389227215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AC5E12-E33B-574D-877B-152320F485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AF6FB-CB7C-5C40-9FC6-39075099B3D8}"/>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8" name="Footer Placeholder 7">
            <a:extLst>
              <a:ext uri="{FF2B5EF4-FFF2-40B4-BE49-F238E27FC236}">
                <a16:creationId xmlns:a16="http://schemas.microsoft.com/office/drawing/2014/main" id="{E5D714AB-3A0F-AD4F-A091-AB327914B9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C84263-296D-1346-8755-1CC6A079B7DE}"/>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3521403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63D41-36A8-604B-BCF0-E8FBA79413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5547BF-6831-434F-81C4-276B5AFBC7DA}"/>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4" name="Footer Placeholder 3">
            <a:extLst>
              <a:ext uri="{FF2B5EF4-FFF2-40B4-BE49-F238E27FC236}">
                <a16:creationId xmlns:a16="http://schemas.microsoft.com/office/drawing/2014/main" id="{E2618BD5-8076-8345-B829-6DC6B796635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0F1CCD-2183-124B-953A-57ABF2D4B6C6}"/>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823098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176B0C-81B1-F24C-B809-44F15ECB5F13}"/>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3" name="Footer Placeholder 2">
            <a:extLst>
              <a:ext uri="{FF2B5EF4-FFF2-40B4-BE49-F238E27FC236}">
                <a16:creationId xmlns:a16="http://schemas.microsoft.com/office/drawing/2014/main" id="{C95573F9-98C6-A049-A16F-3E9D09D021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8ACEAB-E7AA-AC4E-A769-CA3486AE756D}"/>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261787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E9261-5A11-5B41-9EBB-014C11390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B86D52-7792-3B41-8A23-6782AF9EA2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1ABC81-A356-FD42-9F3B-4B4BBB4971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499ADF-3300-1E46-BF6B-1C84B909AB7E}"/>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6" name="Footer Placeholder 5">
            <a:extLst>
              <a:ext uri="{FF2B5EF4-FFF2-40B4-BE49-F238E27FC236}">
                <a16:creationId xmlns:a16="http://schemas.microsoft.com/office/drawing/2014/main" id="{6F52B406-21EF-414C-9CB9-E33AF6C33A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813397-9188-FF40-921F-E3DDDA4A99B4}"/>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3653333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240BF-AAB6-E243-AB0A-BC2DE2BD4E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080C30-9D15-FE46-B0EC-5367ECD40B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1354E2-E327-8E4B-A59B-1D9D43F80D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24902D-F33A-354A-BEB1-2B12176E5A9B}"/>
              </a:ext>
            </a:extLst>
          </p:cNvPr>
          <p:cNvSpPr>
            <a:spLocks noGrp="1"/>
          </p:cNvSpPr>
          <p:nvPr>
            <p:ph type="dt" sz="half" idx="10"/>
          </p:nvPr>
        </p:nvSpPr>
        <p:spPr/>
        <p:txBody>
          <a:bodyPr/>
          <a:lstStyle/>
          <a:p>
            <a:fld id="{F6F4E0D3-3BE8-B94E-86A9-46465E71DE13}" type="datetimeFigureOut">
              <a:rPr lang="en-US" smtClean="0"/>
              <a:t>4/22/20</a:t>
            </a:fld>
            <a:endParaRPr lang="en-US"/>
          </a:p>
        </p:txBody>
      </p:sp>
      <p:sp>
        <p:nvSpPr>
          <p:cNvPr id="6" name="Footer Placeholder 5">
            <a:extLst>
              <a:ext uri="{FF2B5EF4-FFF2-40B4-BE49-F238E27FC236}">
                <a16:creationId xmlns:a16="http://schemas.microsoft.com/office/drawing/2014/main" id="{26BAC7C5-F704-D047-BF75-6A87F702A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A2957-05F8-4A4D-ACD1-F9133916404D}"/>
              </a:ext>
            </a:extLst>
          </p:cNvPr>
          <p:cNvSpPr>
            <a:spLocks noGrp="1"/>
          </p:cNvSpPr>
          <p:nvPr>
            <p:ph type="sldNum" sz="quarter" idx="12"/>
          </p:nvPr>
        </p:nvSpPr>
        <p:spPr/>
        <p:txBody>
          <a:bodyPr/>
          <a:lstStyle/>
          <a:p>
            <a:fld id="{C4EB285F-4A4C-6A44-9B19-754EE5057E38}" type="slidenum">
              <a:rPr lang="en-US" smtClean="0"/>
              <a:t>‹#›</a:t>
            </a:fld>
            <a:endParaRPr lang="en-US"/>
          </a:p>
        </p:txBody>
      </p:sp>
    </p:spTree>
    <p:extLst>
      <p:ext uri="{BB962C8B-B14F-4D97-AF65-F5344CB8AC3E}">
        <p14:creationId xmlns:p14="http://schemas.microsoft.com/office/powerpoint/2010/main" val="335830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D12DA3-358F-E849-BF32-8DBDECB4B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BEF77F-0A27-2943-B45D-C512E55E8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DFB0-DD73-9D4B-8C4D-B9E3A2475D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F4E0D3-3BE8-B94E-86A9-46465E71DE13}" type="datetimeFigureOut">
              <a:rPr lang="en-US" smtClean="0"/>
              <a:t>4/22/20</a:t>
            </a:fld>
            <a:endParaRPr lang="en-US"/>
          </a:p>
        </p:txBody>
      </p:sp>
      <p:sp>
        <p:nvSpPr>
          <p:cNvPr id="5" name="Footer Placeholder 4">
            <a:extLst>
              <a:ext uri="{FF2B5EF4-FFF2-40B4-BE49-F238E27FC236}">
                <a16:creationId xmlns:a16="http://schemas.microsoft.com/office/drawing/2014/main" id="{C8B4CB53-5B0A-9547-BC2C-A7F13C7DB7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F27986-9452-254A-83AC-4706E961AC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EB285F-4A4C-6A44-9B19-754EE5057E38}" type="slidenum">
              <a:rPr lang="en-US" smtClean="0"/>
              <a:t>‹#›</a:t>
            </a:fld>
            <a:endParaRPr lang="en-US"/>
          </a:p>
        </p:txBody>
      </p:sp>
    </p:spTree>
    <p:extLst>
      <p:ext uri="{BB962C8B-B14F-4D97-AF65-F5344CB8AC3E}">
        <p14:creationId xmlns:p14="http://schemas.microsoft.com/office/powerpoint/2010/main" val="4176511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05"/>
        <p:cNvGrpSpPr/>
        <p:nvPr/>
      </p:nvGrpSpPr>
      <p:grpSpPr>
        <a:xfrm>
          <a:off x="0" y="0"/>
          <a:ext cx="0" cy="0"/>
          <a:chOff x="0" y="0"/>
          <a:chExt cx="0" cy="0"/>
        </a:xfrm>
      </p:grpSpPr>
      <p:pic>
        <p:nvPicPr>
          <p:cNvPr id="9" name="Picture 8" descr="A picture containing food, table, plate&#10;&#10;Description automatically generated">
            <a:extLst>
              <a:ext uri="{FF2B5EF4-FFF2-40B4-BE49-F238E27FC236}">
                <a16:creationId xmlns:a16="http://schemas.microsoft.com/office/drawing/2014/main" id="{5E911743-2291-664E-AFF5-FF7D8578C3A3}"/>
              </a:ext>
            </a:extLst>
          </p:cNvPr>
          <p:cNvPicPr>
            <a:picLocks noChangeAspect="1"/>
          </p:cNvPicPr>
          <p:nvPr/>
        </p:nvPicPr>
        <p:blipFill>
          <a:blip r:embed="rId3"/>
          <a:stretch>
            <a:fillRect/>
          </a:stretch>
        </p:blipFill>
        <p:spPr>
          <a:xfrm>
            <a:off x="0" y="4889"/>
            <a:ext cx="12192000" cy="6848221"/>
          </a:xfrm>
          <a:prstGeom prst="rect">
            <a:avLst/>
          </a:prstGeom>
        </p:spPr>
      </p:pic>
    </p:spTree>
    <p:extLst>
      <p:ext uri="{BB962C8B-B14F-4D97-AF65-F5344CB8AC3E}">
        <p14:creationId xmlns:p14="http://schemas.microsoft.com/office/powerpoint/2010/main" val="1471235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7" name="Picture 6" descr="A close up of text on a white background&#10;&#10;Description automatically generated">
            <a:extLst>
              <a:ext uri="{FF2B5EF4-FFF2-40B4-BE49-F238E27FC236}">
                <a16:creationId xmlns:a16="http://schemas.microsoft.com/office/drawing/2014/main" id="{650B4DEE-E34C-0C4B-BC83-EE63EB42519F}"/>
              </a:ext>
            </a:extLst>
          </p:cNvPr>
          <p:cNvPicPr>
            <a:picLocks noChangeAspect="1"/>
          </p:cNvPicPr>
          <p:nvPr/>
        </p:nvPicPr>
        <p:blipFill>
          <a:blip r:embed="rId3"/>
          <a:stretch>
            <a:fillRect/>
          </a:stretch>
        </p:blipFill>
        <p:spPr>
          <a:xfrm>
            <a:off x="12678" y="0"/>
            <a:ext cx="12166644" cy="6858000"/>
          </a:xfrm>
          <a:prstGeom prst="rect">
            <a:avLst/>
          </a:prstGeom>
        </p:spPr>
      </p:pic>
    </p:spTree>
    <p:extLst>
      <p:ext uri="{BB962C8B-B14F-4D97-AF65-F5344CB8AC3E}">
        <p14:creationId xmlns:p14="http://schemas.microsoft.com/office/powerpoint/2010/main" val="13556198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3016679E-3F25-DB47-8032-561C5701C98B}"/>
              </a:ext>
            </a:extLst>
          </p:cNvPr>
          <p:cNvPicPr>
            <a:picLocks noChangeAspect="1"/>
          </p:cNvPicPr>
          <p:nvPr/>
        </p:nvPicPr>
        <p:blipFill>
          <a:blip r:embed="rId3"/>
          <a:stretch>
            <a:fillRect/>
          </a:stretch>
        </p:blipFill>
        <p:spPr>
          <a:xfrm>
            <a:off x="0" y="1506"/>
            <a:ext cx="12192000" cy="6854988"/>
          </a:xfrm>
          <a:prstGeom prst="rect">
            <a:avLst/>
          </a:prstGeom>
        </p:spPr>
      </p:pic>
    </p:spTree>
    <p:extLst>
      <p:ext uri="{BB962C8B-B14F-4D97-AF65-F5344CB8AC3E}">
        <p14:creationId xmlns:p14="http://schemas.microsoft.com/office/powerpoint/2010/main" val="3652282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7" name="Picture 6" descr="A screenshot of a cell phone&#10;&#10;Description automatically generated">
            <a:extLst>
              <a:ext uri="{FF2B5EF4-FFF2-40B4-BE49-F238E27FC236}">
                <a16:creationId xmlns:a16="http://schemas.microsoft.com/office/drawing/2014/main" id="{1A227F9D-819C-E04D-95CE-88167EE2DF4B}"/>
              </a:ext>
            </a:extLst>
          </p:cNvPr>
          <p:cNvPicPr>
            <a:picLocks noChangeAspect="1"/>
          </p:cNvPicPr>
          <p:nvPr/>
        </p:nvPicPr>
        <p:blipFill>
          <a:blip r:embed="rId3"/>
          <a:stretch>
            <a:fillRect/>
          </a:stretch>
        </p:blipFill>
        <p:spPr>
          <a:xfrm>
            <a:off x="0" y="2254"/>
            <a:ext cx="12192000" cy="6853491"/>
          </a:xfrm>
          <a:prstGeom prst="rect">
            <a:avLst/>
          </a:prstGeom>
        </p:spPr>
      </p:pic>
    </p:spTree>
    <p:extLst>
      <p:ext uri="{BB962C8B-B14F-4D97-AF65-F5344CB8AC3E}">
        <p14:creationId xmlns:p14="http://schemas.microsoft.com/office/powerpoint/2010/main" val="319362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1" name="Picture 10" descr="A close up of a sign&#10;&#10;Description automatically generated">
            <a:extLst>
              <a:ext uri="{FF2B5EF4-FFF2-40B4-BE49-F238E27FC236}">
                <a16:creationId xmlns:a16="http://schemas.microsoft.com/office/drawing/2014/main" id="{91F34107-92AD-2349-9F38-9FCDEC8B9A42}"/>
              </a:ext>
            </a:extLst>
          </p:cNvPr>
          <p:cNvPicPr>
            <a:picLocks noChangeAspect="1"/>
          </p:cNvPicPr>
          <p:nvPr/>
        </p:nvPicPr>
        <p:blipFill>
          <a:blip r:embed="rId3"/>
          <a:stretch>
            <a:fillRect/>
          </a:stretch>
        </p:blipFill>
        <p:spPr>
          <a:xfrm>
            <a:off x="2005" y="0"/>
            <a:ext cx="12187989" cy="6858000"/>
          </a:xfrm>
          <a:prstGeom prst="rect">
            <a:avLst/>
          </a:prstGeom>
        </p:spPr>
      </p:pic>
    </p:spTree>
    <p:extLst>
      <p:ext uri="{BB962C8B-B14F-4D97-AF65-F5344CB8AC3E}">
        <p14:creationId xmlns:p14="http://schemas.microsoft.com/office/powerpoint/2010/main" val="36718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53"/>
        <p:cNvGrpSpPr/>
        <p:nvPr/>
      </p:nvGrpSpPr>
      <p:grpSpPr>
        <a:xfrm>
          <a:off x="0" y="0"/>
          <a:ext cx="0" cy="0"/>
          <a:chOff x="0" y="0"/>
          <a:chExt cx="0" cy="0"/>
        </a:xfrm>
      </p:grpSpPr>
      <p:pic>
        <p:nvPicPr>
          <p:cNvPr id="17" name="Picture 16" descr="A picture containing photo, black, holding, sitting&#10;&#10;Description automatically generated">
            <a:extLst>
              <a:ext uri="{FF2B5EF4-FFF2-40B4-BE49-F238E27FC236}">
                <a16:creationId xmlns:a16="http://schemas.microsoft.com/office/drawing/2014/main" id="{99EA56FD-55E8-4748-B748-3F40731AAB9A}"/>
              </a:ext>
            </a:extLst>
          </p:cNvPr>
          <p:cNvPicPr>
            <a:picLocks noChangeAspect="1"/>
          </p:cNvPicPr>
          <p:nvPr/>
        </p:nvPicPr>
        <p:blipFill>
          <a:blip r:embed="rId3"/>
          <a:stretch>
            <a:fillRect/>
          </a:stretch>
        </p:blipFill>
        <p:spPr>
          <a:xfrm>
            <a:off x="2005" y="0"/>
            <a:ext cx="12187989" cy="6858000"/>
          </a:xfrm>
          <a:prstGeom prst="rect">
            <a:avLst/>
          </a:prstGeom>
        </p:spPr>
      </p:pic>
    </p:spTree>
    <p:extLst>
      <p:ext uri="{BB962C8B-B14F-4D97-AF65-F5344CB8AC3E}">
        <p14:creationId xmlns:p14="http://schemas.microsoft.com/office/powerpoint/2010/main" val="1378510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162"/>
        <p:cNvGrpSpPr/>
        <p:nvPr/>
      </p:nvGrpSpPr>
      <p:grpSpPr>
        <a:xfrm>
          <a:off x="0" y="0"/>
          <a:ext cx="0" cy="0"/>
          <a:chOff x="0" y="0"/>
          <a:chExt cx="0" cy="0"/>
        </a:xfrm>
      </p:grpSpPr>
      <p:pic>
        <p:nvPicPr>
          <p:cNvPr id="7" name="Picture 6" descr="A close up of text on a white surface&#10;&#10;Description automatically generated">
            <a:extLst>
              <a:ext uri="{FF2B5EF4-FFF2-40B4-BE49-F238E27FC236}">
                <a16:creationId xmlns:a16="http://schemas.microsoft.com/office/drawing/2014/main" id="{ADC0E174-4356-3B45-B8F4-95B35578FC19}"/>
              </a:ext>
            </a:extLst>
          </p:cNvPr>
          <p:cNvPicPr>
            <a:picLocks noChangeAspect="1"/>
          </p:cNvPicPr>
          <p:nvPr/>
        </p:nvPicPr>
        <p:blipFill>
          <a:blip r:embed="rId3"/>
          <a:stretch>
            <a:fillRect/>
          </a:stretch>
        </p:blipFill>
        <p:spPr>
          <a:xfrm>
            <a:off x="2005" y="0"/>
            <a:ext cx="12187989" cy="6858000"/>
          </a:xfrm>
          <a:prstGeom prst="rect">
            <a:avLst/>
          </a:prstGeom>
        </p:spPr>
      </p:pic>
    </p:spTree>
    <p:extLst>
      <p:ext uri="{BB962C8B-B14F-4D97-AF65-F5344CB8AC3E}">
        <p14:creationId xmlns:p14="http://schemas.microsoft.com/office/powerpoint/2010/main" val="1858289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1" name="Picture 10" descr="A screenshot of a cell phone&#10;&#10;Description automatically generated">
            <a:extLst>
              <a:ext uri="{FF2B5EF4-FFF2-40B4-BE49-F238E27FC236}">
                <a16:creationId xmlns:a16="http://schemas.microsoft.com/office/drawing/2014/main" id="{9EE71875-80E0-7246-97D1-DF399531FA6D}"/>
              </a:ext>
            </a:extLst>
          </p:cNvPr>
          <p:cNvPicPr>
            <a:picLocks noChangeAspect="1"/>
          </p:cNvPicPr>
          <p:nvPr/>
        </p:nvPicPr>
        <p:blipFill>
          <a:blip r:embed="rId3"/>
          <a:stretch>
            <a:fillRect/>
          </a:stretch>
        </p:blipFill>
        <p:spPr>
          <a:xfrm>
            <a:off x="6672" y="0"/>
            <a:ext cx="12178655" cy="6858000"/>
          </a:xfrm>
          <a:prstGeom prst="rect">
            <a:avLst/>
          </a:prstGeom>
        </p:spPr>
      </p:pic>
    </p:spTree>
    <p:extLst>
      <p:ext uri="{BB962C8B-B14F-4D97-AF65-F5344CB8AC3E}">
        <p14:creationId xmlns:p14="http://schemas.microsoft.com/office/powerpoint/2010/main" val="2498725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786</Words>
  <Application>Microsoft Macintosh PowerPoint</Application>
  <PresentationFormat>Widescreen</PresentationFormat>
  <Paragraphs>48</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Exploring the Evidence</dc:title>
  <dc:creator>Emma Puddicombe</dc:creator>
  <cp:lastModifiedBy>Emma Puddicombe</cp:lastModifiedBy>
  <cp:revision>8</cp:revision>
  <dcterms:created xsi:type="dcterms:W3CDTF">2020-04-22T16:48:24Z</dcterms:created>
  <dcterms:modified xsi:type="dcterms:W3CDTF">2020-04-22T17:05:23Z</dcterms:modified>
</cp:coreProperties>
</file>